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6" r:id="rId2"/>
  </p:sldMasterIdLst>
  <p:notesMasterIdLst>
    <p:notesMasterId r:id="rId23"/>
  </p:notesMasterIdLst>
  <p:sldIdLst>
    <p:sldId id="325" r:id="rId3"/>
    <p:sldId id="328" r:id="rId4"/>
    <p:sldId id="326" r:id="rId5"/>
    <p:sldId id="343" r:id="rId6"/>
    <p:sldId id="344" r:id="rId7"/>
    <p:sldId id="345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27" r:id="rId18"/>
    <p:sldId id="329" r:id="rId19"/>
    <p:sldId id="330" r:id="rId20"/>
    <p:sldId id="331" r:id="rId21"/>
    <p:sldId id="332" r:id="rId22"/>
  </p:sldIdLst>
  <p:sldSz cx="9144000" cy="6858000" type="screen4x3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4"/>
    <p:restoredTop sz="94662"/>
  </p:normalViewPr>
  <p:slideViewPr>
    <p:cSldViewPr snapToGrid="0" snapToObjects="1">
      <p:cViewPr varScale="1">
        <p:scale>
          <a:sx n="123" d="100"/>
          <a:sy n="123" d="100"/>
        </p:scale>
        <p:origin x="1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AB5B-2DE2-8447-82EF-9BE00C69E25C}" type="datetimeFigureOut">
              <a:rPr lang="en-US" smtClean="0"/>
              <a:t>3/14/23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F03C4-2C5D-D34B-9DE2-BB21557D7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7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pt-BR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17CF60-16B2-494F-A961-78DBE0124AC8}" type="datetime3">
              <a:rPr lang="pt-BR" noProof="0" smtClean="0"/>
              <a:t>14.03.23</a:t>
            </a:fld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494604-1FDF-46C8-865B-A0EE9ECBF8C2}" type="slidenum">
              <a:rPr lang="pt-BR" noProof="0" smtClean="0"/>
              <a:pPr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3665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1C9AC-406C-442E-A6F4-300EE8A7F8B2}" type="datetime3">
              <a:rPr lang="pt-BR" smtClean="0"/>
              <a:t>14.03.23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4604-1FDF-46C8-865B-A0EE9ECBF8C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49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4BFEB-E7C4-4923-93C0-1661C9DA8FCB}" type="datetime3">
              <a:rPr lang="pt-BR" smtClean="0"/>
              <a:t>14.03.23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4604-1FDF-46C8-865B-A0EE9ECBF8C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035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BC513-E21F-48A9-BF08-4C0F7CA52831}" type="datetime3">
              <a:rPr lang="pt-BR" smtClean="0"/>
              <a:t>14.03.23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4604-1FDF-46C8-865B-A0EE9ECBF8C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851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150" y="76200"/>
            <a:ext cx="6107113" cy="720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57263" y="996950"/>
            <a:ext cx="7881937" cy="5632450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5606299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114800" cy="5380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066800"/>
            <a:ext cx="4114800" cy="5380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2979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466013" cy="68421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09600" y="1295400"/>
            <a:ext cx="3998913" cy="4799013"/>
          </a:xfrm>
        </p:spPr>
        <p:txBody>
          <a:bodyPr/>
          <a:lstStyle/>
          <a:p>
            <a:r>
              <a:rPr lang="en-US"/>
              <a:t>Click icon to add online image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13" y="1295400"/>
            <a:ext cx="4000500" cy="4799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903413" cy="45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1903413" cy="455613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fld id="{D5FE1981-4022-F146-8AF5-94BCA833F4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524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2C4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1AF41C-68EF-464C-B318-1941F3CC85E2}" type="datetime1">
              <a:rPr lang="pt-BR" smtClean="0">
                <a:solidFill>
                  <a:prstClr val="white"/>
                </a:solidFill>
              </a:rPr>
              <a:pPr/>
              <a:t>14/03/2023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494604-1FDF-46C8-865B-A0EE9ECBF8C2}" type="slidenum">
              <a:rPr lang="pt-BR" smtClean="0">
                <a:solidFill>
                  <a:prstClr val="white"/>
                </a:solidFill>
              </a:rPr>
              <a:pPr/>
              <a:t>‹#›</a:t>
            </a:fld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6980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153400" cy="685800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title</a:t>
            </a:r>
            <a:r>
              <a:rPr lang="pt-BR" noProof="0" dirty="0"/>
              <a:t> </a:t>
            </a:r>
            <a:r>
              <a:rPr lang="pt-BR" noProof="0" dirty="0" err="1"/>
              <a:t>style</a:t>
            </a:r>
            <a:endParaRPr lang="pt-BR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990600"/>
            <a:ext cx="8153400" cy="5334000"/>
          </a:xfrm>
        </p:spPr>
        <p:txBody>
          <a:bodyPr/>
          <a:lstStyle>
            <a:lvl1pPr marL="225425" indent="-225425">
              <a:buFont typeface="Wingdings" pitchFamily="2" charset="2"/>
              <a:buChar char="§"/>
              <a:defRPr sz="2400" b="0"/>
            </a:lvl1pPr>
            <a:lvl2pPr marL="514350" indent="-176213">
              <a:buFont typeface="Arial" pitchFamily="34" charset="0"/>
              <a:buChar char="•"/>
              <a:defRPr sz="2300"/>
            </a:lvl2pPr>
            <a:lvl3pPr marL="688975" indent="-174625">
              <a:buSzPct val="75000"/>
              <a:buFont typeface="Wingdings" pitchFamily="2" charset="2"/>
              <a:buChar char="Ø"/>
              <a:defRPr sz="2200"/>
            </a:lvl3pPr>
            <a:lvl4pPr marL="914400" indent="-225425">
              <a:defRPr/>
            </a:lvl4pPr>
            <a:lvl5pPr marL="1089025" indent="-174625">
              <a:defRPr/>
            </a:lvl5pPr>
          </a:lstStyle>
          <a:p>
            <a:pPr lvl="0"/>
            <a:r>
              <a:rPr lang="pt-BR" noProof="0" dirty="0"/>
              <a:t>Click </a:t>
            </a:r>
            <a:r>
              <a:rPr lang="pt-BR" noProof="0" dirty="0" err="1"/>
              <a:t>to</a:t>
            </a:r>
            <a:r>
              <a:rPr lang="pt-BR" noProof="0" dirty="0"/>
              <a:t> </a:t>
            </a:r>
            <a:r>
              <a:rPr lang="pt-BR" noProof="0" dirty="0" err="1"/>
              <a:t>edit</a:t>
            </a:r>
            <a:r>
              <a:rPr lang="pt-BR" noProof="0" dirty="0"/>
              <a:t> Master </a:t>
            </a:r>
            <a:r>
              <a:rPr lang="pt-BR" noProof="0" dirty="0" err="1"/>
              <a:t>text</a:t>
            </a:r>
            <a:r>
              <a:rPr lang="pt-BR" noProof="0" dirty="0"/>
              <a:t> </a:t>
            </a:r>
            <a:r>
              <a:rPr lang="pt-BR" noProof="0" dirty="0" err="1"/>
              <a:t>styles</a:t>
            </a:r>
            <a:r>
              <a:rPr lang="pt-BR" noProof="0" dirty="0"/>
              <a:t> </a:t>
            </a:r>
            <a:r>
              <a:rPr lang="pt-BR" noProof="0" dirty="0" err="1"/>
              <a:t>lafk</a:t>
            </a:r>
            <a:r>
              <a:rPr lang="pt-BR" noProof="0" dirty="0"/>
              <a:t> </a:t>
            </a:r>
            <a:r>
              <a:rPr lang="pt-BR" noProof="0" dirty="0" err="1"/>
              <a:t>ald</a:t>
            </a:r>
            <a:r>
              <a:rPr lang="pt-BR" noProof="0" dirty="0"/>
              <a:t> </a:t>
            </a:r>
            <a:r>
              <a:rPr lang="pt-BR" noProof="0" dirty="0" err="1"/>
              <a:t>ld</a:t>
            </a:r>
            <a:r>
              <a:rPr lang="pt-BR" noProof="0" dirty="0"/>
              <a:t> </a:t>
            </a:r>
            <a:r>
              <a:rPr lang="pt-BR" noProof="0" dirty="0" err="1"/>
              <a:t>asld</a:t>
            </a:r>
            <a:r>
              <a:rPr lang="pt-BR" noProof="0" dirty="0"/>
              <a:t> </a:t>
            </a:r>
            <a:r>
              <a:rPr lang="pt-BR" noProof="0" dirty="0" err="1"/>
              <a:t>alsdk</a:t>
            </a:r>
            <a:r>
              <a:rPr lang="pt-BR" noProof="0" dirty="0"/>
              <a:t> </a:t>
            </a:r>
            <a:r>
              <a:rPr lang="pt-BR" noProof="0" dirty="0" err="1"/>
              <a:t>ald</a:t>
            </a:r>
            <a:r>
              <a:rPr lang="pt-BR" noProof="0" dirty="0"/>
              <a:t> </a:t>
            </a:r>
          </a:p>
          <a:p>
            <a:pPr lvl="1"/>
            <a:r>
              <a:rPr lang="pt-BR" noProof="0" dirty="0" err="1"/>
              <a:t>Second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2"/>
            <a:r>
              <a:rPr lang="pt-BR" noProof="0" dirty="0" err="1"/>
              <a:t>Third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3"/>
            <a:r>
              <a:rPr lang="pt-BR" noProof="0" dirty="0" err="1"/>
              <a:t>Fourth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  <a:p>
            <a:pPr lvl="4"/>
            <a:r>
              <a:rPr lang="pt-BR" noProof="0" dirty="0" err="1"/>
              <a:t>Fifth</a:t>
            </a:r>
            <a:r>
              <a:rPr lang="pt-BR" noProof="0" dirty="0"/>
              <a:t> </a:t>
            </a:r>
            <a:r>
              <a:rPr lang="pt-BR" noProof="0" dirty="0" err="1"/>
              <a:t>level</a:t>
            </a:r>
            <a:endParaRPr lang="pt-BR" noProof="0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661330" y="868681"/>
            <a:ext cx="8177870" cy="45719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41000">
                <a:srgbClr val="00206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 userDrawn="1"/>
        </p:nvSpPr>
        <p:spPr>
          <a:xfrm rot="10800000">
            <a:off x="585130" y="6400797"/>
            <a:ext cx="8254070" cy="45722"/>
          </a:xfrm>
          <a:prstGeom prst="roundRect">
            <a:avLst/>
          </a:prstGeom>
          <a:gradFill flip="none" rotWithShape="1">
            <a:gsLst>
              <a:gs pos="0">
                <a:srgbClr val="002060"/>
              </a:gs>
              <a:gs pos="41000">
                <a:srgbClr val="002060"/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17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F97200-8AEE-4E1F-998E-B30F9A2F060F}" type="datetime1">
              <a:rPr lang="pt-BR" smtClean="0">
                <a:solidFill>
                  <a:prstClr val="white"/>
                </a:solidFill>
              </a:rPr>
              <a:pPr/>
              <a:t>14/03/2023</a:t>
            </a:fld>
            <a:endParaRPr lang="pt-BR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4166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494604-1FDF-46C8-865B-A0EE9ECBF8C2}" type="slidenum">
              <a:rPr lang="pt-BR" smtClean="0">
                <a:solidFill>
                  <a:prstClr val="white"/>
                </a:solidFill>
              </a:rPr>
              <a:pPr/>
              <a:t>‹#›</a:t>
            </a:fld>
            <a:endParaRPr lang="pt-B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046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34AFC8-8A4C-A841-B2BA-F0893C830E97}" type="datetimeFigureOut">
              <a:rPr lang="en-US" smtClean="0">
                <a:solidFill>
                  <a:srgbClr val="002060"/>
                </a:solidFill>
              </a:rPr>
              <a:pPr/>
              <a:t>3/14/23</a:t>
            </a:fld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281AF8-1F9D-3B43-B689-1C82E4CB8FD9}" type="slidenum">
              <a:rPr lang="en-US" smtClean="0">
                <a:solidFill>
                  <a:srgbClr val="002060"/>
                </a:solidFill>
              </a:rPr>
              <a:pPr/>
              <a:t>‹#›</a:t>
            </a:fld>
            <a:endParaRPr lang="en-US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684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8153400" cy="685800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85800" y="990600"/>
            <a:ext cx="8153400" cy="5334000"/>
          </a:xfrm>
        </p:spPr>
        <p:txBody>
          <a:bodyPr/>
          <a:lstStyle>
            <a:lvl1pPr marL="225425" indent="-225425">
              <a:buFont typeface="Wingdings" pitchFamily="2" charset="2"/>
              <a:buChar char="§"/>
              <a:defRPr sz="2400" b="1"/>
            </a:lvl1pPr>
            <a:lvl2pPr marL="514350" indent="-176213">
              <a:buFont typeface="Arial" pitchFamily="34" charset="0"/>
              <a:buChar char="•"/>
              <a:defRPr sz="2400"/>
            </a:lvl2pPr>
            <a:lvl3pPr marL="688975" indent="-174625">
              <a:buSzPct val="75000"/>
              <a:buFont typeface="Wingdings" pitchFamily="2" charset="2"/>
              <a:buChar char="Ø"/>
              <a:defRPr sz="2200"/>
            </a:lvl3pPr>
            <a:lvl4pPr marL="914400" indent="-225425">
              <a:defRPr/>
            </a:lvl4pPr>
            <a:lvl5pPr marL="1089025" indent="-174625">
              <a:defRPr/>
            </a:lvl5pPr>
          </a:lstStyle>
          <a:p>
            <a:pPr lvl="0"/>
            <a:r>
              <a:rPr lang="pt-BR" noProof="0"/>
              <a:t>Click to edit Master text styles lafk ald ld asld alsdk ald 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492875"/>
            <a:ext cx="2133600" cy="3651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0E1B779B-6CCF-4088-88C3-B1114E788306}" type="datetime3">
              <a:rPr lang="pt-BR" noProof="0" smtClean="0"/>
              <a:t>14.03.23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0" y="6492875"/>
            <a:ext cx="2895600" cy="365125"/>
          </a:xfrm>
        </p:spPr>
        <p:txBody>
          <a:bodyPr/>
          <a:lstStyle/>
          <a:p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492875"/>
            <a:ext cx="2133600" cy="365125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4938EDF5-8D06-4D84-852F-BD1AAB605B57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1668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pt-BR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17CF60-16B2-494F-A961-78DBE0124AC8}" type="datetime3">
              <a:rPr lang="pt-BR" noProof="0" smtClean="0"/>
              <a:t>14.03.23</a:t>
            </a:fld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8000" y="6416675"/>
            <a:ext cx="21336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B494604-1FDF-46C8-865B-A0EE9ECBF8C2}" type="slidenum">
              <a:rPr lang="pt-BR" noProof="0" smtClean="0"/>
              <a:pPr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5984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D5014-3A82-496E-9746-072CF7ED61D0}" type="datetime3">
              <a:rPr lang="pt-BR" smtClean="0"/>
              <a:t>14.03.23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4604-1FDF-46C8-865B-A0EE9ECBF8C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80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416F6-D817-4A88-B4AD-82A9CAAA14DD}" type="datetime3">
              <a:rPr lang="pt-BR" smtClean="0"/>
              <a:t>14.03.23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4604-1FDF-46C8-865B-A0EE9ECBF8C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84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F35A8-7306-4194-AD61-FBDB12705CCB}" type="datetime3">
              <a:rPr lang="pt-BR" smtClean="0"/>
              <a:t>14.03.23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4604-1FDF-46C8-865B-A0EE9ECBF8C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75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E532F-0163-447B-B64F-2F43D4AF1EB9}" type="datetime3">
              <a:rPr lang="pt-BR" smtClean="0"/>
              <a:t>14.03.23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4604-1FDF-46C8-865B-A0EE9ECBF8C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6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81864-84AA-4CF1-9716-16769C827113}" type="datetime3">
              <a:rPr lang="pt-BR" smtClean="0"/>
              <a:t>14.03.23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4604-1FDF-46C8-865B-A0EE9ECBF8C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883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4AAE-B724-434D-A491-00D63F75C998}" type="datetime3">
              <a:rPr lang="pt-BR" smtClean="0"/>
              <a:t>14.03.23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94604-1FDF-46C8-865B-A0EE9ECBF8C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541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  <a:endParaRPr lang="pt-BR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pt-BR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D4484-B392-4C8D-B190-97AE8132E357}" type="datetime3">
              <a:rPr lang="pt-BR" noProof="0" smtClean="0"/>
              <a:t>14.03.23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94604-1FDF-46C8-865B-A0EE9ECBF8C2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3600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74" r:id="rId13"/>
    <p:sldLayoutId id="2147483675" r:id="rId14"/>
    <p:sldLayoutId id="2147483681" r:id="rId15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Click to edit Master text styles</a:t>
            </a:r>
          </a:p>
          <a:p>
            <a:pPr lvl="1"/>
            <a:r>
              <a:rPr lang="pt-BR" noProof="0"/>
              <a:t>Second level</a:t>
            </a:r>
          </a:p>
          <a:p>
            <a:pPr lvl="2"/>
            <a:r>
              <a:rPr lang="pt-BR" noProof="0"/>
              <a:t>Third level</a:t>
            </a:r>
          </a:p>
          <a:p>
            <a:pPr lvl="3"/>
            <a:r>
              <a:rPr lang="pt-BR" noProof="0"/>
              <a:t>Fourth level</a:t>
            </a:r>
          </a:p>
          <a:p>
            <a:pPr lvl="4"/>
            <a:r>
              <a:rPr lang="pt-BR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762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datadictionary.nhs.uk/index.ht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dictionary.nhs.uk/data_sets/clinical_data_sets/maternity_services_data_set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igital.nhs.uk/services/terminology-servers#content-included-in-the-terminology-serv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nhs.uk/services/terminology-servers#how-to-integrate-your-syste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digitalhealth.gov.au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healthterminologies.gov.au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terminologies.gov.au/implementing-in-softwar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it.gov/isa/united-states-core-data-interoperability-uscdi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it.gov/isa/uscdi-data-class/allergies-and-intolerances#draft-uscdi-v4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it.gov/sites/isa/files/inline-files/2023%20Reference%20Edition_ISA_508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lthit.gov/sites/isa/files/inline-files/2023%20Reference%20Edition_ISA_508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igital.nhs.uk/services/terminology-server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igital.nhs.uk/services/terminology-servers#training-guid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.nhs.uk/services/terminology-server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72FA0404-9CCB-1E47-A955-951AB56168D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pt-BR" altLang="en-US" dirty="0"/>
              <a:t>Governança Terminologias Clínicas</a:t>
            </a:r>
            <a:br>
              <a:rPr lang="pt-BR" altLang="en-US" dirty="0"/>
            </a:br>
            <a:br>
              <a:rPr lang="pt-BR" altLang="en-US" dirty="0"/>
            </a:br>
            <a:endParaRPr lang="en-US" altLang="en-US" dirty="0">
              <a:latin typeface="Calibri" panose="020F0502020204030204" pitchFamily="34" charset="0"/>
            </a:endParaRPr>
          </a:p>
        </p:txBody>
      </p:sp>
      <p:sp>
        <p:nvSpPr>
          <p:cNvPr id="47106" name="Subtitle 2">
            <a:extLst>
              <a:ext uri="{FF2B5EF4-FFF2-40B4-BE49-F238E27FC236}">
                <a16:creationId xmlns:a16="http://schemas.microsoft.com/office/drawing/2014/main" id="{F89707D7-E220-9E46-B7A9-6BF75A3D21E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85800" y="3886200"/>
            <a:ext cx="7947025" cy="1752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 dirty="0" err="1"/>
              <a:t>Oficina</a:t>
            </a:r>
            <a:r>
              <a:rPr lang="en-US" altLang="en-US" sz="2800" dirty="0"/>
              <a:t> FHIR – </a:t>
            </a:r>
            <a:r>
              <a:rPr lang="en-US" altLang="en-US" sz="2800" dirty="0" err="1"/>
              <a:t>Projeto</a:t>
            </a:r>
            <a:r>
              <a:rPr lang="en-US" altLang="en-US" sz="2800" dirty="0"/>
              <a:t> IPS</a:t>
            </a:r>
          </a:p>
          <a:p>
            <a:r>
              <a:rPr lang="en-US" altLang="en-US" sz="2800" dirty="0"/>
              <a:t>15 de </a:t>
            </a:r>
            <a:r>
              <a:rPr lang="en-US" altLang="en-US" sz="2800" dirty="0" err="1"/>
              <a:t>março</a:t>
            </a:r>
            <a:r>
              <a:rPr lang="en-US" altLang="en-US" sz="2800" dirty="0"/>
              <a:t> de 2023</a:t>
            </a:r>
          </a:p>
        </p:txBody>
      </p:sp>
    </p:spTree>
    <p:extLst>
      <p:ext uri="{BB962C8B-B14F-4D97-AF65-F5344CB8AC3E}">
        <p14:creationId xmlns:p14="http://schemas.microsoft.com/office/powerpoint/2010/main" val="13117170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88F9-50DB-7CAE-A7D2-C2719C42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E58E7-8D8E-3FEC-4033-9A745EEB6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9D218-9C05-BC45-6E81-15179823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FC666-9AE9-EF80-447C-36C9253CA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10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579E80-4F04-6349-D3AC-EAA199484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5844"/>
            <a:ext cx="7772400" cy="346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11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C6ED-8A3D-584C-098D-9751AA8EF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0" dirty="0">
                <a:hlinkClick r:id="rId2"/>
              </a:rPr>
              <a:t>https://</a:t>
            </a:r>
            <a:r>
              <a:rPr lang="en-US" sz="2400" b="0" dirty="0" err="1">
                <a:hlinkClick r:id="rId2"/>
              </a:rPr>
              <a:t>www.datadictionary.nhs.uk</a:t>
            </a:r>
            <a:r>
              <a:rPr lang="en-US" sz="2400" b="0" dirty="0">
                <a:hlinkClick r:id="rId2"/>
              </a:rPr>
              <a:t>/</a:t>
            </a:r>
            <a:r>
              <a:rPr lang="en-US" sz="2400" b="0" dirty="0" err="1">
                <a:hlinkClick r:id="rId2"/>
              </a:rPr>
              <a:t>index.htm</a:t>
            </a:r>
            <a:endParaRPr lang="en-BR" sz="24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E695C-7DF2-55B4-C099-15FD54B1B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FAA4C-FF19-5C25-B321-4C9C024DC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4FFC2-9963-066E-438E-AAE7CF20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11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A6581-22B3-3779-A36C-AD59E716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54902"/>
            <a:ext cx="7772400" cy="434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53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12429-F75C-1903-2759-572A584A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3FA70-F9B6-3F79-1408-C33AD0AC6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C7CD3-FB5C-6BC9-CD1C-EE94D2CC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12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3C2A9-4090-4292-0231-1AA359F88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4902"/>
            <a:ext cx="7772400" cy="43481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D2AA69-9AA9-19D1-B0F7-861224F47D0F}"/>
              </a:ext>
            </a:extLst>
          </p:cNvPr>
          <p:cNvSpPr txBox="1"/>
          <p:nvPr/>
        </p:nvSpPr>
        <p:spPr>
          <a:xfrm>
            <a:off x="1752602" y="5752107"/>
            <a:ext cx="70865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200" dirty="0">
                <a:hlinkClick r:id="rId3"/>
              </a:rPr>
              <a:t>https://www.datadictionary.nhs.uk/data_sets/clinical_data_sets/maternity_services_data_set.html</a:t>
            </a:r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421488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9CF55-49CD-3190-D572-D14EE9B2C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38917"/>
            <a:ext cx="8153400" cy="685800"/>
          </a:xfrm>
        </p:spPr>
        <p:txBody>
          <a:bodyPr/>
          <a:lstStyle/>
          <a:p>
            <a:r>
              <a:rPr lang="en-US" sz="1800" b="0" dirty="0">
                <a:hlinkClick r:id="rId2"/>
              </a:rPr>
              <a:t>https://</a:t>
            </a:r>
            <a:r>
              <a:rPr lang="en-US" sz="1800" b="0" dirty="0" err="1">
                <a:hlinkClick r:id="rId2"/>
              </a:rPr>
              <a:t>digital.nhs.uk</a:t>
            </a:r>
            <a:r>
              <a:rPr lang="en-US" sz="1800" b="0" dirty="0">
                <a:hlinkClick r:id="rId2"/>
              </a:rPr>
              <a:t>/services/</a:t>
            </a:r>
            <a:r>
              <a:rPr lang="en-US" sz="1800" b="0" dirty="0" err="1">
                <a:hlinkClick r:id="rId2"/>
              </a:rPr>
              <a:t>terminology-servers#content-included-in-the-terminology-server</a:t>
            </a:r>
            <a:endParaRPr lang="en-BR" sz="18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E8C96-BDE2-C53A-7401-FD10BD8D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A410F-5BB1-A634-BE31-78BCCACCC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7E4FF-6EA1-0D3C-B57A-C10364454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13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213A02-EF05-3ED1-23F8-D55A754F2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64" y="1016003"/>
            <a:ext cx="7772400" cy="565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33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37AD-4DFF-91B2-2DCA-7D3029A0DA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D69E9-B80F-164D-0A24-D311063A1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5FDE5D-058F-81B3-D123-B590DB39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14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334024-E506-79A3-CCE6-CD837DDF3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08752"/>
            <a:ext cx="7772400" cy="6240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3EAE74-77F5-4F2F-09D5-5362BDAC4A56}"/>
              </a:ext>
            </a:extLst>
          </p:cNvPr>
          <p:cNvSpPr txBox="1"/>
          <p:nvPr/>
        </p:nvSpPr>
        <p:spPr>
          <a:xfrm>
            <a:off x="304799" y="84495"/>
            <a:ext cx="68857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400" dirty="0">
                <a:hlinkClick r:id="rId3"/>
              </a:rPr>
              <a:t>https://digital.nhs.uk/services/terminology-servers#how-to-integrate-your-system</a:t>
            </a:r>
            <a:endParaRPr lang="en-BR" sz="1400" dirty="0"/>
          </a:p>
        </p:txBody>
      </p:sp>
    </p:spTree>
    <p:extLst>
      <p:ext uri="{BB962C8B-B14F-4D97-AF65-F5344CB8AC3E}">
        <p14:creationId xmlns:p14="http://schemas.microsoft.com/office/powerpoint/2010/main" val="213561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11881-CC8C-3BCD-2BA8-A78690CF2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F9862-9470-1366-8CDD-474353B93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90600"/>
            <a:ext cx="8153400" cy="4786745"/>
          </a:xfrm>
        </p:spPr>
        <p:txBody>
          <a:bodyPr/>
          <a:lstStyle/>
          <a:p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2D5F3-0B82-F533-59EC-565D011F80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0099" y="6126307"/>
            <a:ext cx="5205845" cy="365125"/>
          </a:xfrm>
        </p:spPr>
        <p:txBody>
          <a:bodyPr/>
          <a:lstStyle/>
          <a:p>
            <a:r>
              <a:rPr lang="pt-BR" noProof="0" dirty="0"/>
              <a:t>http://</a:t>
            </a:r>
            <a:r>
              <a:rPr lang="pt-BR" noProof="0" dirty="0" err="1"/>
              <a:t>ontoserver.csiro.au</a:t>
            </a:r>
            <a:r>
              <a:rPr lang="pt-BR" noProof="0" dirty="0"/>
              <a:t>/</a:t>
            </a:r>
            <a:r>
              <a:rPr lang="pt-BR" noProof="0" dirty="0" err="1"/>
              <a:t>docs</a:t>
            </a:r>
            <a:r>
              <a:rPr lang="pt-BR" noProof="0" dirty="0"/>
              <a:t>/6/</a:t>
            </a:r>
            <a:r>
              <a:rPr lang="pt-BR" noProof="0" dirty="0" err="1"/>
              <a:t>syndication.html</a:t>
            </a:r>
            <a:endParaRPr lang="pt-BR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6C26B-F061-2B68-6CD7-17C57393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15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7ADEA-6827-5F81-CB6D-A32CDAE00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07" y="762000"/>
            <a:ext cx="8707442" cy="48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53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1A82-614B-1CCF-EF22-6AAE21C6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www.digitalhealth.gov.au</a:t>
            </a:r>
            <a:endParaRPr lang="en-BR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CABB8-E312-3575-3D09-C57CD0451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www.digitalhealth.gov.au</a:t>
            </a:r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8C3CE-4543-EBAC-FACD-2F6012A6A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ADAAE-6F2F-19A3-5907-6F537D455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16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23D1D-509B-E4E7-81A8-36CA963EF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79681"/>
            <a:ext cx="7772400" cy="44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23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B3AB-3D36-4903-CD6B-7F3212EB2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www.healthterminologies.gov.au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97B6A-A564-2E93-DCD2-AEE1AE760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630E0-762E-B7BC-EFDD-2D41E9A1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8A975-358A-3790-6D6D-5DA73E190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17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B0D3E2-1307-38DC-92AE-864E5BC82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79681"/>
            <a:ext cx="7772400" cy="449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9ADC2-88B3-88CB-41B3-63798F26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D6E5D-6BB7-1DFC-A06E-B62E1F73B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6F0FC-60C3-D7BF-F99D-F80509666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18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A94287-F8A2-B032-965A-AA7CE5DA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6" y="1591664"/>
            <a:ext cx="8717973" cy="36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6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3786-93E4-B53A-678B-F6A323CC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82774-DB54-EFFF-51DC-9B5590818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86251-E283-CB6B-8FD0-A7A30CD7D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D15CB-EED6-16EB-F1C2-ADB66EB5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19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B61B15-86EB-CACA-9634-42335D29F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28727"/>
            <a:ext cx="7772400" cy="520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86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D6275-5F80-1923-2CE3-C04DAFB26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F3EF3-153F-7D94-99A8-1A4825B27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Estados Unidos  - ONC </a:t>
            </a:r>
          </a:p>
          <a:p>
            <a:r>
              <a:rPr lang="en-BR" dirty="0"/>
              <a:t>Inglaterra  - NHS  </a:t>
            </a:r>
          </a:p>
          <a:p>
            <a:r>
              <a:rPr lang="en-BR" dirty="0"/>
              <a:t>Australia – Digital health Australia </a:t>
            </a:r>
          </a:p>
          <a:p>
            <a:pPr marL="0" indent="0">
              <a:buNone/>
            </a:pPr>
            <a:endParaRPr lang="en-BR" dirty="0"/>
          </a:p>
          <a:p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00C78-E459-673A-4152-30E62B52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90CBC-83B6-31E4-D1DF-835535C9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73579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4D21-3322-A35F-A350-67200E818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B15BB-0987-6701-D1FF-C56310374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B123E2-5AC0-2258-249D-0BB34A579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20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36BD33-501B-692B-644C-FDC3278B2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25062"/>
            <a:ext cx="7772400" cy="4207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650EC-C8B3-0076-8C1A-08C59AAB33EA}"/>
              </a:ext>
            </a:extLst>
          </p:cNvPr>
          <p:cNvSpPr txBox="1"/>
          <p:nvPr/>
        </p:nvSpPr>
        <p:spPr>
          <a:xfrm>
            <a:off x="1433945" y="5689741"/>
            <a:ext cx="6712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3"/>
              </a:rPr>
              <a:t>https://www.healthterminologies.gov.au/implementing-in-software/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37034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296B1-FE79-715C-CFF2-3BF262A4A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Estados Unidos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3F7F2-8746-DA91-0812-CDF30C423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90600"/>
            <a:ext cx="8153400" cy="4876800"/>
          </a:xfrm>
        </p:spPr>
        <p:txBody>
          <a:bodyPr/>
          <a:lstStyle/>
          <a:p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05DF2-0408-A97A-157C-AFF326815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02BFE-4671-E1A5-69D9-0AB22630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3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DBF3B-9C81-B74E-5AE3-99C21D42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90600"/>
            <a:ext cx="8094548" cy="4690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5016BB-D8DD-2332-132F-BA2D1E0978E8}"/>
              </a:ext>
            </a:extLst>
          </p:cNvPr>
          <p:cNvSpPr txBox="1"/>
          <p:nvPr/>
        </p:nvSpPr>
        <p:spPr>
          <a:xfrm>
            <a:off x="2819400" y="5909341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3"/>
              </a:rPr>
              <a:t>https://www.healthit.gov/isa/united-states-core-data-interoperability-uscdi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9272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5CE67-0316-E464-FF64-D7B23762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DA51-67B0-A4B2-F4D3-2E2F8517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A8D40-3E2E-5643-99C7-4C9574F4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4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EE959F-8EAA-445F-AA11-FFEC8F3CD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77259"/>
            <a:ext cx="7772400" cy="4503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01BA6-D330-9203-12DA-0422CD7FADB8}"/>
              </a:ext>
            </a:extLst>
          </p:cNvPr>
          <p:cNvSpPr txBox="1"/>
          <p:nvPr/>
        </p:nvSpPr>
        <p:spPr>
          <a:xfrm>
            <a:off x="2597727" y="602910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3"/>
              </a:rPr>
              <a:t>https://www.healthit.gov/isa/uscdi-data-class/allergies-and-intolerances#draft-uscdi-v4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7406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521-91AA-1E4A-570C-8B2744FF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1186-5825-BEDF-81D6-50B073F8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AD76-488B-B393-AE59-D9C9245F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54F9D-0BED-7C4F-B5A9-4D2D7BAC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5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A19052-FEEC-6B68-E750-B3E5EAD0B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3576"/>
            <a:ext cx="7772400" cy="6590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948D8-2A3D-9674-7EE6-FF2953D389C1}"/>
              </a:ext>
            </a:extLst>
          </p:cNvPr>
          <p:cNvSpPr txBox="1"/>
          <p:nvPr/>
        </p:nvSpPr>
        <p:spPr>
          <a:xfrm>
            <a:off x="1444336" y="5023743"/>
            <a:ext cx="57565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3"/>
              </a:rPr>
              <a:t>https://www.healthit.gov/sites/isa/files/inline-files/2023%20Reference%20Edition_ISA_508.pdf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773326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C521-91AA-1E4A-570C-8B2744FF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11186-5825-BEDF-81D6-50B073F82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AD76-488B-B393-AE59-D9C9245F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54F9D-0BED-7C4F-B5A9-4D2D7BAC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6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FC01EE-E2E4-E8A3-05A7-5C284EA3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7706"/>
            <a:ext cx="7772400" cy="5622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B3DC92-5661-F7F9-2FCE-433EBF3AAB41}"/>
              </a:ext>
            </a:extLst>
          </p:cNvPr>
          <p:cNvSpPr txBox="1"/>
          <p:nvPr/>
        </p:nvSpPr>
        <p:spPr>
          <a:xfrm>
            <a:off x="2285999" y="5934670"/>
            <a:ext cx="6068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3"/>
              </a:rPr>
              <a:t>https://www.healthit.gov/sites/isa/files/inline-files/2023%20Reference%20Edition_ISA_508.pdf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12426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3EFE0-DCD2-1687-B3EA-C98FAB9F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hlinkClick r:id="rId2"/>
              </a:rPr>
              <a:t>https://</a:t>
            </a:r>
            <a:r>
              <a:rPr lang="en-US" sz="2000" dirty="0" err="1">
                <a:hlinkClick r:id="rId2"/>
              </a:rPr>
              <a:t>digital.nhs.uk</a:t>
            </a:r>
            <a:r>
              <a:rPr lang="en-US" sz="2000" dirty="0">
                <a:hlinkClick r:id="rId2"/>
              </a:rPr>
              <a:t>/services/terminology-servers</a:t>
            </a:r>
            <a:endParaRPr lang="en-BR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42030-E8BB-0170-ED5F-FBA19015A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F56D8-3062-8C92-DFD0-774F279B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EFE71-A500-3B73-E175-E13D9F38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7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0EF34D-BC7E-FC5A-DB2A-9A6A8818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92838"/>
            <a:ext cx="7772400" cy="447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41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5D54-E72B-1C82-F466-C55FFDB0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0" dirty="0">
                <a:hlinkClick r:id="rId2"/>
              </a:rPr>
              <a:t>https://</a:t>
            </a:r>
            <a:r>
              <a:rPr lang="en-US" sz="2000" b="0" dirty="0" err="1">
                <a:hlinkClick r:id="rId2"/>
              </a:rPr>
              <a:t>digital.nhs.uk</a:t>
            </a:r>
            <a:r>
              <a:rPr lang="en-US" sz="2000" b="0" dirty="0">
                <a:hlinkClick r:id="rId2"/>
              </a:rPr>
              <a:t>/services/</a:t>
            </a:r>
            <a:r>
              <a:rPr lang="en-US" sz="2000" b="0" dirty="0" err="1">
                <a:hlinkClick r:id="rId2"/>
              </a:rPr>
              <a:t>terminology-servers#training-guides</a:t>
            </a:r>
            <a:endParaRPr lang="en-BR" sz="20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CA09B-8785-B25E-1E83-ECFD27D3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3EA12-97DB-16F2-E68A-9CE09B738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63B31-7628-47BE-A26C-AB329CE45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8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91438-9322-4124-A955-47D01CDB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65517"/>
            <a:ext cx="7772400" cy="45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0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A5F7-6691-7DA4-9BA4-D9DE92283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EBC9E-A96D-52A6-8A41-712800303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4A5C4-F452-0461-487F-158EA5BB6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B779B-6CCF-4088-88C3-B1114E788306}" type="datetime3">
              <a:rPr lang="pt-BR" noProof="0" smtClean="0"/>
              <a:t>15.03.23</a:t>
            </a:fld>
            <a:endParaRPr lang="pt-BR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177FEA-412A-4B10-5688-E25ACE483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38EDF5-8D06-4D84-852F-BD1AAB605B57}" type="slidenum">
              <a:rPr lang="pt-BR" noProof="0" smtClean="0"/>
              <a:t>9</a:t>
            </a:fld>
            <a:endParaRPr lang="pt-BR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B38211-7F9A-1665-38DC-AF36A7578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0" y="0"/>
            <a:ext cx="776542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A5024B-667C-1526-829F-4DF1CEE20A57}"/>
              </a:ext>
            </a:extLst>
          </p:cNvPr>
          <p:cNvSpPr txBox="1"/>
          <p:nvPr/>
        </p:nvSpPr>
        <p:spPr>
          <a:xfrm>
            <a:off x="2286000" y="344269"/>
            <a:ext cx="5351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3"/>
              </a:rPr>
              <a:t>https://digital.nhs.uk/services/terminology-servers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9711949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Assis Moura eHealth">
      <a:dk1>
        <a:srgbClr val="002060"/>
      </a:dk1>
      <a:lt1>
        <a:sysClr val="window" lastClr="FFFFFF"/>
      </a:lt1>
      <a:dk2>
        <a:srgbClr val="676A55"/>
      </a:dk2>
      <a:lt2>
        <a:srgbClr val="EAEBDE"/>
      </a:lt2>
      <a:accent1>
        <a:srgbClr val="AF3838"/>
      </a:accent1>
      <a:accent2>
        <a:srgbClr val="FFFF00"/>
      </a:accent2>
      <a:accent3>
        <a:srgbClr val="FFC000"/>
      </a:accent3>
      <a:accent4>
        <a:srgbClr val="66FFFF"/>
      </a:accent4>
      <a:accent5>
        <a:srgbClr val="002060"/>
      </a:accent5>
      <a:accent6>
        <a:srgbClr val="BCBF96"/>
      </a:accent6>
      <a:hlink>
        <a:srgbClr val="000000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ld Office Theme">
  <a:themeElements>
    <a:clrScheme name="Assis Moura eHealth">
      <a:dk1>
        <a:srgbClr val="002060"/>
      </a:dk1>
      <a:lt1>
        <a:sysClr val="window" lastClr="FFFFFF"/>
      </a:lt1>
      <a:dk2>
        <a:srgbClr val="676A55"/>
      </a:dk2>
      <a:lt2>
        <a:srgbClr val="EAEBDE"/>
      </a:lt2>
      <a:accent1>
        <a:srgbClr val="AF3838"/>
      </a:accent1>
      <a:accent2>
        <a:srgbClr val="FFFF00"/>
      </a:accent2>
      <a:accent3>
        <a:srgbClr val="FFC000"/>
      </a:accent3>
      <a:accent4>
        <a:srgbClr val="66FFFF"/>
      </a:accent4>
      <a:accent5>
        <a:srgbClr val="002060"/>
      </a:accent5>
      <a:accent6>
        <a:srgbClr val="BCBF96"/>
      </a:accent6>
      <a:hlink>
        <a:srgbClr val="000000"/>
      </a:hlink>
      <a:folHlink>
        <a:srgbClr val="7F7F7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1903</TotalTime>
  <Words>300</Words>
  <Application>Microsoft Macintosh PowerPoint</Application>
  <PresentationFormat>On-screen Show (4:3)</PresentationFormat>
  <Paragraphs>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Wingdings</vt:lpstr>
      <vt:lpstr>Default Theme</vt:lpstr>
      <vt:lpstr>Old Office Theme</vt:lpstr>
      <vt:lpstr>Governança Terminologias Clínicas  </vt:lpstr>
      <vt:lpstr>Agenda</vt:lpstr>
      <vt:lpstr>Estados Unidos</vt:lpstr>
      <vt:lpstr>PowerPoint Presentation</vt:lpstr>
      <vt:lpstr>PowerPoint Presentation</vt:lpstr>
      <vt:lpstr>PowerPoint Presentation</vt:lpstr>
      <vt:lpstr>https://digital.nhs.uk/services/terminology-servers</vt:lpstr>
      <vt:lpstr>https://digital.nhs.uk/services/terminology-servers#training-guides</vt:lpstr>
      <vt:lpstr>PowerPoint Presentation</vt:lpstr>
      <vt:lpstr>PowerPoint Presentation</vt:lpstr>
      <vt:lpstr>https://www.datadictionary.nhs.uk/index.htm</vt:lpstr>
      <vt:lpstr>PowerPoint Presentation</vt:lpstr>
      <vt:lpstr>https://digital.nhs.uk/services/terminology-servers#content-included-in-the-terminology-server</vt:lpstr>
      <vt:lpstr>PowerPoint Presentation</vt:lpstr>
      <vt:lpstr>PowerPoint Presentation</vt:lpstr>
      <vt:lpstr>https://www.digitalhealth.gov.au</vt:lpstr>
      <vt:lpstr>https://www.healthterminologies.gov.au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beatriz leao</dc:creator>
  <cp:lastModifiedBy>Beatriz de Faria Leao</cp:lastModifiedBy>
  <cp:revision>14</cp:revision>
  <dcterms:created xsi:type="dcterms:W3CDTF">2019-06-25T15:11:16Z</dcterms:created>
  <dcterms:modified xsi:type="dcterms:W3CDTF">2023-03-15T23:00:17Z</dcterms:modified>
</cp:coreProperties>
</file>